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84" d="100"/>
          <a:sy n="84" d="100"/>
        </p:scale>
        <p:origin x="127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
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slide" Target="slides/slide34.xml" /><Relationship Id="rId36" Type="http://schemas.openxmlformats.org/officeDocument/2006/relationships/slide" Target="slides/slide35.xml" /><Relationship Id="rId37" Type="http://schemas.openxmlformats.org/officeDocument/2006/relationships/slide" Target="slides/slide36.xml" /><Relationship Id="rId38" Type="http://schemas.openxmlformats.org/officeDocument/2006/relationships/slide" Target="slides/slide37.xml" /><Relationship Id="rId39" Type="http://schemas.openxmlformats.org/officeDocument/2006/relationships/slide" Target="slides/slide38.xml" /><Relationship Id="rId40" Type="http://schemas.openxmlformats.org/officeDocument/2006/relationships/slide" Target="slides/slide39.xml" /><Relationship Id="rId41" Type="http://schemas.openxmlformats.org/officeDocument/2006/relationships/slide" Target="slides/slide40.xml" /><Relationship Id="rId42" Type="http://schemas.openxmlformats.org/officeDocument/2006/relationships/slide" Target="slides/slide41.xml" /><Relationship Id="rId43" Type="http://schemas.openxmlformats.org/officeDocument/2006/relationships/slide" Target="slides/slide42.xml" /><Relationship Id="rId44" Type="http://schemas.openxmlformats.org/officeDocument/2006/relationships/slide" Target="slides/slide43.xml" /><Relationship Id="rId45" Type="http://schemas.openxmlformats.org/officeDocument/2006/relationships/slide" Target="slides/slide44.xml" /><Relationship Id="rId46" Type="http://schemas.openxmlformats.org/officeDocument/2006/relationships/slide" Target="slides/slide45.xml" /><Relationship Id="rId47" Type="http://schemas.openxmlformats.org/officeDocument/2006/relationships/slide" Target="slides/slide46.xml" /><Relationship Id="rId48" Type="http://schemas.openxmlformats.org/officeDocument/2006/relationships/slide" Target="slides/slide47.xml" /><Relationship Id="rId49" Type="http://schemas.openxmlformats.org/officeDocument/2006/relationships/slide" Target="slides/slide48.xml" /><Relationship Id="rId50" Type="http://schemas.openxmlformats.org/officeDocument/2006/relationships/slide" Target="slides/slide49.xml" /><Relationship Id="rId51" Type="http://schemas.openxmlformats.org/officeDocument/2006/relationships/slide" Target="slides/slide50.xml" /><Relationship Id="rId52" Type="http://schemas.openxmlformats.org/officeDocument/2006/relationships/slide" Target="slides/slide51.xml" /><Relationship Id="rId53" Type="http://schemas.openxmlformats.org/officeDocument/2006/relationships/slide" Target="slides/slide52.xml" /><Relationship Id="rId54" Type="http://schemas.openxmlformats.org/officeDocument/2006/relationships/slide" Target="slides/slide53.xml" /><Relationship Id="rId55" Type="http://schemas.openxmlformats.org/officeDocument/2006/relationships/slide" Target="slides/slide54.xml" /><Relationship Id="rId56" Type="http://schemas.openxmlformats.org/officeDocument/2006/relationships/slide" Target="slides/slide55.xml" /><Relationship Id="rId57" Type="http://schemas.openxmlformats.org/officeDocument/2006/relationships/slide" Target="slides/slide56.xml" /><Relationship Id="rId58" Type="http://schemas.openxmlformats.org/officeDocument/2006/relationships/slide" Target="slides/slide57.xml" /><Relationship Id="rId59" Type="http://schemas.openxmlformats.org/officeDocument/2006/relationships/slide" Target="slides/slide58.xml" /><Relationship Id="rId60" Type="http://schemas.openxmlformats.org/officeDocument/2006/relationships/slide" Target="slides/slide59.xml" /><Relationship Id="rId61" Type="http://schemas.openxmlformats.org/officeDocument/2006/relationships/slide" Target="slides/slide60.xml" /><Relationship Id="rId62" Type="http://schemas.openxmlformats.org/officeDocument/2006/relationships/slide" Target="slides/slide61.xml" /><Relationship Id="rId63" Type="http://schemas.openxmlformats.org/officeDocument/2006/relationships/slide" Target="slides/slide62.xml" /><Relationship Id="rId64" Type="http://schemas.openxmlformats.org/officeDocument/2006/relationships/slide" Target="slides/slide63.xml" /><Relationship Id="rId65" Type="http://schemas.openxmlformats.org/officeDocument/2006/relationships/slide" Target="slides/slide64.xml" /><Relationship Id="rId66" Type="http://schemas.openxmlformats.org/officeDocument/2006/relationships/slide" Target="slides/slide65.xml" /><Relationship Id="rId67" Type="http://schemas.openxmlformats.org/officeDocument/2006/relationships/slide" Target="slides/slide66.xml" /><Relationship Id="rId68" Type="http://schemas.openxmlformats.org/officeDocument/2006/relationships/slide" Target="slides/slide67.xml" /><Relationship Id="rId69" Type="http://schemas.openxmlformats.org/officeDocument/2006/relationships/slide" Target="slides/slide68.xml" /><Relationship Id="rId70" Type="http://schemas.openxmlformats.org/officeDocument/2006/relationships/slide" Target="slides/slide69.xml" /><Relationship Id="rId71" Type="http://schemas.openxmlformats.org/officeDocument/2006/relationships/slide" Target="slides/slide70.xml" /><Relationship Id="rId72" Type="http://schemas.openxmlformats.org/officeDocument/2006/relationships/slide" Target="slides/slide71.xml" /><Relationship Id="rId73" Type="http://schemas.openxmlformats.org/officeDocument/2006/relationships/slide" Target="slides/slide72.xml" /><Relationship Id="rId74" Type="http://schemas.openxmlformats.org/officeDocument/2006/relationships/slide" Target="slides/slide73.xml" /><Relationship Id="rId75" Type="http://schemas.openxmlformats.org/officeDocument/2006/relationships/slide" Target="slides/slide74.xml" /><Relationship Id="rId76" Type="http://schemas.openxmlformats.org/officeDocument/2006/relationships/slide" Target="slides/slide75.xml" /><Relationship Id="rId77" Type="http://schemas.openxmlformats.org/officeDocument/2006/relationships/slide" Target="slides/slide76.xml" /><Relationship Id="rId78" Type="http://schemas.openxmlformats.org/officeDocument/2006/relationships/slide" Target="slides/slide77.xml" /><Relationship Id="rId79" Type="http://schemas.openxmlformats.org/officeDocument/2006/relationships/slide" Target="slides/slide78.xml" /><Relationship Id="rId80" Type="http://schemas.openxmlformats.org/officeDocument/2006/relationships/slide" Target="slides/slide79.xml" /><Relationship Id="rId82" Type="http://schemas.openxmlformats.org/officeDocument/2006/relationships/viewProps" Target="viewProps.xml" /><Relationship Id="rId8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84" Type="http://schemas.openxmlformats.org/officeDocument/2006/relationships/tableStyles" Target="tableStyles.xml" /><Relationship Id="rId83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jpg" />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3.png" />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16.png" />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0.png" />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1.png" />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2.png" />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3.png" />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4.png" />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5.png" />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6.png" />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7.png" />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8.png" />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9.png" />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0.png" />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1.png" />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2.png" />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3.png" />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MBB</a:t>
            </a:r>
            <a:r>
              <a:rPr/>
              <a:t> </a:t>
            </a:r>
            <a:r>
              <a:rPr/>
              <a:t>243</a:t>
            </a:r>
            <a:r>
              <a:rPr/>
              <a:t> </a:t>
            </a:r>
            <a:r>
              <a:rPr/>
              <a:t>-</a:t>
            </a:r>
            <a:r>
              <a:rPr/>
              <a:t> </a:t>
            </a:r>
            <a:r>
              <a:rPr/>
              <a:t>Lecture</a:t>
            </a:r>
            <a:r>
              <a:rPr/>
              <a:t> </a:t>
            </a:r>
            <a:r>
              <a:rPr/>
              <a:t>10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Ryan</a:t>
            </a:r>
            <a:r>
              <a:rPr/>
              <a:t> </a:t>
            </a:r>
            <a:r>
              <a:rPr/>
              <a:t>Morin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2022/03/30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Signal</a:t>
            </a:r>
            <a:r>
              <a:rPr/>
              <a:t> </a:t>
            </a:r>
            <a:r>
              <a:rPr/>
              <a:t>range:</a:t>
            </a:r>
            <a:r>
              <a:rPr/>
              <a:t> </a:t>
            </a:r>
            <a:r>
              <a:rPr/>
              <a:t>RNA-seq</a:t>
            </a:r>
            <a:r>
              <a:rPr/>
              <a:t> </a:t>
            </a:r>
            <a:r>
              <a:rPr/>
              <a:t>vs</a:t>
            </a:r>
            <a:r>
              <a:rPr/>
              <a:t> </a:t>
            </a:r>
            <a:r>
              <a:rPr/>
              <a:t>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Measurements for genes in the same sample</a:t>
            </a:r>
          </a:p>
          <a:p>
            <a:pPr lvl="2"/>
            <a:r>
              <a:rPr/>
              <a:t>Where does the trend become less linear?</a:t>
            </a:r>
          </a:p>
          <a:p>
            <a:pPr lvl="2"/>
            <a:r>
              <a:rPr/>
              <a:t>Which technology appears to have better resolution among points near the bottom of either scale?</a:t>
            </a:r>
          </a:p>
          <a:p>
            <a:pPr lvl="1"/>
            <a:r>
              <a:rPr/>
              <a:t>How similar are the measurements as a whole?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compare_meth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left_join</a:t>
            </a:r>
            <a:r>
              <a:rPr sz="1800">
                <a:latin typeface="Courier"/>
              </a:rPr>
              <a:t>(array,rnaseq,</a:t>
            </a:r>
            <a:r>
              <a:rPr sz="1800">
                <a:solidFill>
                  <a:srgbClr val="902000"/>
                </a:solidFill>
                <a:latin typeface="Courier"/>
              </a:rPr>
              <a:t>by=</a:t>
            </a:r>
            <a:r>
              <a:rPr sz="1800">
                <a:solidFill>
                  <a:srgbClr val="4070A0"/>
                </a:solidFill>
                <a:latin typeface="Courier"/>
              </a:rPr>
              <a:t>"Gene"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902000"/>
                </a:solidFill>
                <a:latin typeface="Courier"/>
              </a:rPr>
              <a:t>suffix=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".array"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".rnaseq"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!</a:t>
            </a:r>
            <a:r>
              <a:rPr sz="1800" b="1">
                <a:solidFill>
                  <a:srgbClr val="007020"/>
                </a:solidFill>
                <a:latin typeface="Courier"/>
              </a:rPr>
              <a:t>is.na</a:t>
            </a:r>
            <a:r>
              <a:rPr sz="1800">
                <a:latin typeface="Courier"/>
              </a:rPr>
              <a:t>(M1_LS1.rnaseq))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(compare_meth,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M1_LS1.rnaseq,M1_LS1.array))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When one variable changes in magnitude, another changes in magnitude</a:t>
            </a:r>
          </a:p>
          <a:p>
            <a:pPr lvl="2"/>
            <a:r>
              <a:rPr/>
              <a:t>Positive correlation (one increases, the other increases)</a:t>
            </a:r>
          </a:p>
          <a:p>
            <a:pPr lvl="2"/>
            <a:r>
              <a:rPr/>
              <a:t>Negative correlation (one increases, the other decreases)</a:t>
            </a:r>
          </a:p>
          <a:p>
            <a:pPr lvl="1"/>
            <a:r>
              <a:rPr/>
              <a:t>Correlation coefficients are a statistical measure of the strength and sign (+/-) of a </a:t>
            </a:r>
            <a:r>
              <a:rPr i="1"/>
              <a:t>linear</a:t>
            </a:r>
            <a:r>
              <a:rPr/>
              <a:t> relationship</a:t>
            </a:r>
          </a:p>
          <a:p>
            <a:pPr lvl="2"/>
            <a:r>
              <a:rPr/>
              <a:t>Measured by Pearson (parametric) or Spearman (non-parametric)</a:t>
            </a:r>
          </a:p>
          <a:p>
            <a:pPr lvl="2"/>
            <a:r>
              <a:rPr/>
              <a:t>Pearson doesn’t work for non-linear relationships whereas Spearman does not require a specific relationship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Positive</a:t>
            </a:r>
            <a:r>
              <a:rPr/>
              <a:t> </a:t>
            </a:r>
            <a:r>
              <a:rPr/>
              <a:t>correlation</a:t>
            </a:r>
          </a:p>
        </p:txBody>
      </p:sp>
      <p:pic>
        <p:nvPicPr>
          <p:cNvPr descr="Lecture10_files/figure-pptx/unnamed-chunk-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Negative</a:t>
            </a:r>
            <a:r>
              <a:rPr/>
              <a:t> </a:t>
            </a:r>
            <a:r>
              <a:rPr/>
              <a:t>correlation</a:t>
            </a:r>
          </a:p>
        </p:txBody>
      </p:sp>
      <p:pic>
        <p:nvPicPr>
          <p:cNvPr descr="Lecture10_files/figure-pptx/unnamed-chunk-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Quick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dirty</a:t>
            </a:r>
            <a:r>
              <a:rPr/>
              <a:t> </a:t>
            </a:r>
            <a:r>
              <a:rPr/>
              <a:t>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base R </a:t>
            </a:r>
            <a:r>
              <a:rPr sz="1800">
                <a:latin typeface="Courier"/>
              </a:rPr>
              <a:t>cor</a:t>
            </a:r>
            <a:r>
              <a:rPr/>
              <a:t> function is tried, tested and true for calculation the correlation between two variables</a:t>
            </a:r>
          </a:p>
          <a:p>
            <a:pPr lvl="1"/>
            <a:r>
              <a:rPr/>
              <a:t>Various packages exist for looking at possible correlations across multiple variables in a tidy data frame</a:t>
            </a:r>
          </a:p>
          <a:p>
            <a:pPr lvl="2"/>
            <a:r>
              <a:rPr/>
              <a:t>There is a ggcorr </a:t>
            </a:r>
            <a:r>
              <a:rPr b="1"/>
              <a:t>and</a:t>
            </a:r>
            <a:r>
              <a:rPr/>
              <a:t> a ggcor, for some reason</a:t>
            </a:r>
          </a:p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#drop year because there are only two values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ggcorr</a:t>
            </a:r>
            <a:r>
              <a:rPr sz="1800">
                <a:latin typeface="Courier"/>
              </a:rPr>
              <a:t>(mpg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select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-</a:t>
            </a:r>
            <a:r>
              <a:rPr sz="1800">
                <a:latin typeface="Courier"/>
              </a:rPr>
              <a:t>year)) 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flexible:</a:t>
            </a:r>
            <a:r>
              <a:rPr/>
              <a:t> </a:t>
            </a:r>
            <a:r>
              <a:rPr/>
              <a:t>ggcor’s</a:t>
            </a:r>
            <a:r>
              <a:rPr/>
              <a:t> </a:t>
            </a:r>
            <a:r>
              <a:rPr/>
              <a:t>Quickcor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quickcor</a:t>
            </a:r>
            <a:r>
              <a:rPr sz="1800">
                <a:latin typeface="Courier"/>
              </a:rPr>
              <a:t>(mpg[,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"displ"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"cyl"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"cty"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"hwy"</a:t>
            </a:r>
            <a:r>
              <a:rPr sz="1800">
                <a:latin typeface="Courier"/>
              </a:rPr>
              <a:t>)],</a:t>
            </a:r>
            <a:r>
              <a:rPr sz="1800">
                <a:solidFill>
                  <a:srgbClr val="902000"/>
                </a:solidFill>
                <a:latin typeface="Courier"/>
              </a:rPr>
              <a:t>type=</a:t>
            </a:r>
            <a:r>
              <a:rPr sz="1800">
                <a:solidFill>
                  <a:srgbClr val="4070A0"/>
                </a:solidFill>
                <a:latin typeface="Courier"/>
              </a:rPr>
              <a:t>"upper"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geom_colour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Quickcor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#[, 1]  mpg Miles/(US) gallon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2]  cyl Number of cylinders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3]  disp    Displacement (cu.in.)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4]  hp  Gross horsepower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5]  drat    Rear axle ratio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6]  wt  Weight (1000 lbs)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7]  qsec    1/4 mile time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8]  vs  Engine (0 = V-shaped, 1 = straight)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 9]  am  Transmission (0 = automatic, 1 = manual)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#[,10]  gear    Number of forward gears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#[,11]  carb    Number of carburetors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quickcor</a:t>
            </a:r>
            <a:r>
              <a:rPr sz="1800">
                <a:latin typeface="Courier"/>
              </a:rPr>
              <a:t>(mtcars, </a:t>
            </a:r>
            <a:r>
              <a:rPr sz="1800">
                <a:solidFill>
                  <a:srgbClr val="902000"/>
                </a:solidFill>
                <a:latin typeface="Courier"/>
              </a:rPr>
              <a:t>type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"upper"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geom_circle2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Learning</a:t>
            </a:r>
            <a:r>
              <a:rPr/>
              <a:t> </a:t>
            </a:r>
            <a:r>
              <a:rPr/>
              <a:t>goals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week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More plotting with ggplot and add-on packages</a:t>
            </a:r>
          </a:p>
          <a:p>
            <a:pPr lvl="1"/>
            <a:r>
              <a:rPr/>
              <a:t>Become more acquainted with gene expression data and methods for visualizing genomic data</a:t>
            </a:r>
          </a:p>
          <a:p>
            <a:pPr lvl="1"/>
            <a:r>
              <a:rPr/>
              <a:t>Perform parametric (Pearson) and non-parametric (Spearman) correlation in R</a:t>
            </a:r>
          </a:p>
          <a:p>
            <a:pPr lvl="1"/>
            <a:r>
              <a:rPr/>
              <a:t>Apply some basic methods for statistical tests with categorical and continuous variables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Quickcor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We can embed the actual correlation coefficients along with the coloured representations</a:t>
            </a:r>
          </a:p>
          <a:p>
            <a:pPr lvl="1"/>
            <a:r>
              <a:rPr/>
              <a:t>Note the cor.test option is used here (to be revisited)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quickcor</a:t>
            </a:r>
            <a:r>
              <a:rPr sz="1800">
                <a:latin typeface="Courier"/>
              </a:rPr>
              <a:t>(mtcars, </a:t>
            </a:r>
            <a:r>
              <a:rPr sz="1800">
                <a:solidFill>
                  <a:srgbClr val="902000"/>
                </a:solidFill>
                <a:latin typeface="Courier"/>
              </a:rPr>
              <a:t>cor.test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TRUE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geom_square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get_data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type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"lower"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show.diag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geom_mark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data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get_data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type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"upper"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show.diag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007020"/>
                </a:solidFill>
                <a:latin typeface="Courier"/>
              </a:rPr>
              <a:t>FALSE</a:t>
            </a:r>
            <a:r>
              <a:rPr sz="1800">
                <a:latin typeface="Courier"/>
              </a:rPr>
              <a:t>), </a:t>
            </a:r>
            <a:r>
              <a:rPr sz="1800">
                <a:solidFill>
                  <a:srgbClr val="902000"/>
                </a:solidFill>
                <a:latin typeface="Courier"/>
              </a:rPr>
              <a:t>size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2.5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geom_abline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slope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-1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intercept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12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Correlations</a:t>
            </a:r>
            <a:r>
              <a:rPr/>
              <a:t> </a:t>
            </a:r>
            <a:r>
              <a:rPr/>
              <a:t>aren’t</a:t>
            </a:r>
            <a:r>
              <a:rPr/>
              <a:t> </a:t>
            </a:r>
            <a:r>
              <a:rPr/>
              <a:t>always</a:t>
            </a:r>
            <a:r>
              <a:rPr/>
              <a:t> </a:t>
            </a:r>
            <a:r>
              <a:rPr/>
              <a:t>meaningful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Some seemingly strong correlations in the mtcars example are between a categorical and a numeric variable</a:t>
            </a:r>
          </a:p>
          <a:p>
            <a:pPr lvl="2"/>
            <a:r>
              <a:rPr/>
              <a:t>e.g. v-shaped engine vs the number of cylinders</a:t>
            </a:r>
          </a:p>
          <a:p>
            <a:pPr lvl="1"/>
            <a:r>
              <a:rPr/>
              <a:t>These may still be meaningful but imagine if you compared two variables that are supposed to be continuous and one (or both) is instead behaving like a categorical variable due to low variability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(mtcars,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vs,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cyl))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Associations</a:t>
            </a:r>
            <a:r>
              <a:rPr/>
              <a:t> </a:t>
            </a:r>
            <a:r>
              <a:rPr/>
              <a:t>between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types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We often want to know if a categorical variable is associated with another categorical variable</a:t>
            </a:r>
          </a:p>
          <a:p>
            <a:pPr lvl="2"/>
            <a:r>
              <a:rPr/>
              <a:t>e.g. Do the values of two categorical variables occur together more/less than we expect by chance?</a:t>
            </a:r>
          </a:p>
          <a:p>
            <a:pPr lvl="1"/>
            <a:r>
              <a:rPr/>
              <a:t>For this scenario, the appropriate test depends on the number of categories we have. Fisher’s test is used for a 2x2 table such as this example</a:t>
            </a:r>
          </a:p>
          <a:p>
            <a:pPr lvl="1"/>
            <a:r>
              <a:rPr/>
              <a:t>e.g. does the frequency of metastasis in this cancer vary by subtype?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(metadata,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Subtype,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Metastasis))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geom_count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Another</a:t>
            </a:r>
            <a:r>
              <a:rPr/>
              <a:t> </a:t>
            </a:r>
            <a:r>
              <a:rPr/>
              <a:t>plotting</a:t>
            </a:r>
            <a:r>
              <a:rPr/>
              <a:t> </a:t>
            </a:r>
            <a:r>
              <a:rPr/>
              <a:t>option:</a:t>
            </a:r>
            <a:r>
              <a:rPr/>
              <a:t> </a:t>
            </a:r>
            <a:r>
              <a:rPr/>
              <a:t>geom_mosaic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(metadata)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geom_mosaic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product</a:t>
            </a:r>
            <a:r>
              <a:rPr sz="1800">
                <a:latin typeface="Courier"/>
              </a:rPr>
              <a:t>(Metastasis, Subtype), </a:t>
            </a:r>
            <a:r>
              <a:rPr sz="1800">
                <a:solidFill>
                  <a:srgbClr val="902000"/>
                </a:solidFill>
                <a:latin typeface="Courier"/>
              </a:rPr>
              <a:t>fill =</a:t>
            </a:r>
            <a:r>
              <a:rPr sz="1800">
                <a:latin typeface="Courier"/>
              </a:rPr>
              <a:t> Metastasis))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Testing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table</a:t>
            </a:r>
            <a:r>
              <a:rPr sz="1800">
                <a:latin typeface="Courier"/>
              </a:rPr>
              <a:t>(meta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Subtype,meta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Metastasis)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              
##                FALSE TRUE
##   A-D-M Mutant     4   15
##   A-D-M WT        10    4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fisher.test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table</a:t>
            </a:r>
            <a:r>
              <a:rPr sz="1800">
                <a:latin typeface="Courier"/>
              </a:rPr>
              <a:t>(meta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Subtype,meta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Metastasis))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
##  Fisher's Exact Test for Count Data
## 
## data:  table(meta$Subtype, meta$Metastasis)
## p-value = 0.005667
## alternative hypothesis: true odds ratio is not equal to 1
## 95 percent confidence interval:
##  0.01584779 0.65722230
## sample estimates:
## odds ratio 
##  0.1160044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RNA-seq</a:t>
            </a:r>
            <a:r>
              <a:rPr/>
              <a:t> </a:t>
            </a:r>
            <a:r>
              <a:rPr/>
              <a:t>vs</a:t>
            </a:r>
            <a:r>
              <a:rPr/>
              <a:t> </a:t>
            </a:r>
            <a:r>
              <a:rPr/>
              <a:t>Arrays</a:t>
            </a:r>
          </a:p>
        </p:txBody>
      </p:sp>
      <p:pic>
        <p:nvPicPr>
          <p:cNvPr descr="images/rnaseq_array.jpe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714500"/>
            <a:ext cx="8229600" cy="4292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interpret</a:t>
            </a:r>
            <a:r>
              <a:rPr/>
              <a:t> </a:t>
            </a:r>
            <a:r>
              <a:rPr/>
              <a:t>P</a:t>
            </a:r>
            <a:r>
              <a:rPr/>
              <a:t> </a:t>
            </a:r>
            <a:r>
              <a:rPr/>
              <a:t>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P value &lt; 0.05 is a standard threshold</a:t>
            </a:r>
          </a:p>
          <a:p>
            <a:pPr lvl="1"/>
            <a:r>
              <a:rPr/>
              <a:t>Beyond this, P values have little meaning in isolation</a:t>
            </a:r>
          </a:p>
          <a:p>
            <a:pPr lvl="1"/>
            <a:r>
              <a:rPr/>
              <a:t>Sometimes ordering (e.g ranking) on P values is useful when many tests were done</a:t>
            </a:r>
          </a:p>
          <a:p>
            <a:pPr lvl="1"/>
            <a:r>
              <a:rPr/>
              <a:t>In the lab we will cover how to properly deal with P values when testing many hypotheses</a:t>
            </a:r>
          </a:p>
        </p:txBody>
      </p:sp>
      <p:pic>
        <p:nvPicPr>
          <p:cNvPr descr="images/p_values_2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054600" y="1600200"/>
            <a:ext cx="32131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Correlation</a:t>
            </a:r>
            <a:r>
              <a:rPr/>
              <a:t> </a:t>
            </a:r>
            <a:r>
              <a:rPr/>
              <a:t>across</a:t>
            </a:r>
            <a:r>
              <a:rPr/>
              <a:t> </a:t>
            </a:r>
            <a:r>
              <a:rPr/>
              <a:t>platforms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Lets see how correlated the expression is for one gene across all the samples in the two technologies</a:t>
            </a:r>
          </a:p>
          <a:p>
            <a:pPr lvl="1"/>
            <a:r>
              <a:rPr/>
              <a:t>i.e. all RNA-seq vs all array measurements for ACTB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actb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data.frame</a:t>
            </a:r>
            <a:r>
              <a:rPr sz="1800">
                <a:latin typeface="Courier"/>
              </a:rPr>
              <a:t>(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902000"/>
                </a:solidFill>
                <a:latin typeface="Courier"/>
              </a:rPr>
              <a:t>tumour =</a:t>
            </a:r>
            <a:r>
              <a:rPr sz="1800">
                <a:latin typeface="Courier"/>
              </a:rPr>
              <a:t> rnaseq_wide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Tumour,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902000"/>
                </a:solidFill>
                <a:latin typeface="Courier"/>
              </a:rPr>
              <a:t>rnaseq =</a:t>
            </a:r>
            <a:r>
              <a:rPr sz="1800">
                <a:latin typeface="Courier"/>
              </a:rPr>
              <a:t> rnaseq_wide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ACTB,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902000"/>
                </a:solidFill>
                <a:latin typeface="Courier"/>
              </a:rPr>
              <a:t>array =</a:t>
            </a:r>
            <a:r>
              <a:rPr sz="1800">
                <a:latin typeface="Courier"/>
              </a:rPr>
              <a:t> array_wide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ACTB</a:t>
            </a:r>
            <a:br/>
            <a:r>
              <a:rPr sz="1800">
                <a:latin typeface="Courier"/>
              </a:rPr>
              <a:t>)</a:t>
            </a:r>
            <a:br/>
            <a:r>
              <a:rPr sz="1800">
                <a:latin typeface="Courier"/>
              </a:rPr>
              <a:t>actb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     tumour    rnaseq    array
## 1    M1_LS1 10.863079 13.54694
## 2    D_LS21 10.734464 13.53852
## 3    A_MK11 10.908948 13.59755
## 4    A_MK12 11.112153 13.60776
## 5    D_MK18 10.419613 13.39121
## 6    D_MK26 10.913151 13.77605
## 7    D_MK34 10.605868 13.48886
## 8    D_MK42 10.347477 13.11754
## 9    A_MK47 10.710634 13.53016
## 10    A_MK4  9.838132 12.66875
## 11   D_MK51 10.857717 13.98401
## 12    D_MK9 10.465250 13.48584
## 13 DM1_MK44 10.963416 13.49755
## 14 DM1_MK45 11.010451 13.49276
## 15 DM1_MK52 10.723823 13.45507
## 16 AM1_MK53 10.966340 13.72380
## 17  DM1_LS7 10.681203 13.58296
## 18 DM1_MK17 10.202552 13.14814
## 19 AM1_MK36 10.299265 13.11344
## 20  WT_MK50 11.736406 14.10897
## 21   WT_MK8 10.023311 13.52137
## 22  WT_LS27 10.539837 13.56717
## 23  WT_LS35 11.277799 14.21736
## 24  WT_LS39 11.212624 13.88118
## 25  WT_LS65 10.525257 13.36262
## 26  WT_MK13 11.471274 13.90485
## 27  WT_MK15 10.004529 13.76013
## 28  WT_MK16 10.569030 13.22569
## 29  WT_MK19 10.663015 13.86606
## 30  WT_MK21 10.911227 13.94303
## 31  WT_MK27  9.648160 14.07058
## 32  WT_MK39 10.884277 13.46193
## 33  WT_MK49 12.058161 14.48893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(actb,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rnaseq, 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array))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"ACTB expression"</a:t>
            </a:r>
            <a:r>
              <a:rPr sz="1800">
                <a:latin typeface="Courier"/>
              </a:rPr>
              <a:t>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"lm"</a:t>
            </a:r>
            <a:r>
              <a:rPr sz="1800">
                <a:latin typeface="Courier"/>
              </a:rPr>
              <a:t>) 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1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correlation</a:t>
            </a:r>
            <a:r>
              <a:rPr/>
              <a:t> </a:t>
            </a:r>
            <a:r>
              <a:rPr/>
              <a:t>coefficient?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Note both Pearson and Spearman give positive correlation coefficients</a:t>
            </a:r>
          </a:p>
          <a:p>
            <a:pPr lvl="1"/>
            <a:r>
              <a:rPr/>
              <a:t>Where are the outliers and can we improve our data based on this information?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(actb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0.6157824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(actb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"spearman"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0.5882353</a:t>
            </a:r>
          </a:p>
        </p:txBody>
      </p:sp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Same</a:t>
            </a:r>
            <a:r>
              <a:rPr/>
              <a:t> </a:t>
            </a:r>
            <a:r>
              <a:rPr/>
              <a:t>comparison</a:t>
            </a:r>
            <a:r>
              <a:rPr/>
              <a:t> </a:t>
            </a:r>
            <a:r>
              <a:rPr/>
              <a:t>without</a:t>
            </a:r>
            <a:r>
              <a:rPr/>
              <a:t> </a:t>
            </a:r>
            <a:r>
              <a:rPr/>
              <a:t>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actb_nolow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(actb, rnaseq </a:t>
            </a:r>
            <a:r>
              <a:rPr sz="1800">
                <a:solidFill>
                  <a:srgbClr val="666666"/>
                </a:solidFill>
                <a:latin typeface="Courier"/>
              </a:rPr>
              <a:t>&gt;=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10.25</a:t>
            </a:r>
            <a:r>
              <a:rPr sz="1800">
                <a:latin typeface="Courier"/>
              </a:rPr>
              <a:t>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0.8403645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"spearman"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0.7679256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(actb_nolow,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rnaseq, 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array))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"ACTB expression"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geom_smooth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"lm"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2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Is</a:t>
            </a:r>
            <a:r>
              <a:rPr/>
              <a:t> </a:t>
            </a:r>
            <a:r>
              <a:rPr/>
              <a:t>Spearman</a:t>
            </a:r>
            <a:r>
              <a:rPr/>
              <a:t> </a:t>
            </a:r>
            <a:r>
              <a:rPr/>
              <a:t>ever</a:t>
            </a:r>
            <a:r>
              <a:rPr/>
              <a:t> </a:t>
            </a:r>
            <a:r>
              <a:rPr/>
              <a:t>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/>
              <a:t>Because it’s non-parametric, it can be useful when the relationship between your variables is non-linear</a:t>
            </a:r>
          </a:p>
          <a:p>
            <a:pPr lvl="1"/>
            <a:r>
              <a:rPr/>
              <a:t>Spearman correlation is more fair to use if you believe the relationship is </a:t>
            </a:r>
            <a:r>
              <a:rPr i="1"/>
              <a:t>monotonic</a:t>
            </a:r>
            <a:r>
              <a:rPr/>
              <a:t> but not linear whereas Pearson is appropriate if you think there is a linear relationship</a:t>
            </a:r>
          </a:p>
        </p:txBody>
      </p:sp>
      <p:pic>
        <p:nvPicPr>
          <p:cNvPr descr="Lecture10_files/figure-pptx/unnamed-chunk-2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648200" y="2247900"/>
            <a:ext cx="4038600" cy="322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Better</a:t>
            </a:r>
            <a:r>
              <a:rPr/>
              <a:t> </a:t>
            </a:r>
            <a:r>
              <a:rPr/>
              <a:t>quantified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Spearman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xvals,df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yvals,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0.9257139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xvals,df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yvals,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"spearman"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0.9950423</a:t>
            </a:r>
          </a:p>
        </p:txBody>
      </p:sp>
    </p:spTree>
  </p:cSld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does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 non-linear monotonic relationship can appear linear when ranks are used instead of the actual values</a:t>
            </a:r>
          </a:p>
          <a:p>
            <a:pPr lvl="1"/>
            <a:r>
              <a:rPr/>
              <a:t>Spearman correlation involves converting continuous values to ranks based on the relative order of the values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df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arrange</a:t>
            </a:r>
            <a:r>
              <a:rPr sz="1800">
                <a:latin typeface="Courier"/>
              </a:rPr>
              <a:t>(df,xvals)</a:t>
            </a:r>
            <a:br/>
            <a:r>
              <a:rPr sz="1800">
                <a:latin typeface="Courier"/>
              </a:rPr>
              <a:t>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xrank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 b="1">
                <a:solidFill>
                  <a:srgbClr val="007020"/>
                </a:solidFill>
                <a:latin typeface="Courier"/>
              </a:rPr>
              <a:t>length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xvals))</a:t>
            </a:r>
            <a:br/>
            <a:r>
              <a:rPr sz="1800">
                <a:latin typeface="Courier"/>
              </a:rPr>
              <a:t>df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arrange</a:t>
            </a:r>
            <a:r>
              <a:rPr sz="1800">
                <a:latin typeface="Courier"/>
              </a:rPr>
              <a:t>(df,yvals)</a:t>
            </a:r>
            <a:br/>
            <a:r>
              <a:rPr sz="1800">
                <a:latin typeface="Courier"/>
              </a:rPr>
              <a:t>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yrank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 b="1">
                <a:solidFill>
                  <a:srgbClr val="007020"/>
                </a:solidFill>
                <a:latin typeface="Courier"/>
              </a:rPr>
              <a:t>length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xvals))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rank each variable individually 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(df,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  xvals jitter    yvals xrank yrank
## 1    11     23 3.526361     1     1
## 2    35      9 3.784190     6     2
## 3    36     26 4.127134     7     3
## 4    60      4 4.158883    13     4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(df,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xrank,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yrank))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2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How</a:t>
            </a:r>
            <a:r>
              <a:rPr/>
              <a:t> </a:t>
            </a:r>
            <a:r>
              <a:rPr/>
              <a:t>comparable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they?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Originally, comprehensive gene expression measurements could only be accomplished by hybridizing cDNA to arrays and quantifying fluorescence (an analog approach)</a:t>
            </a:r>
          </a:p>
          <a:p>
            <a:pPr lvl="2"/>
            <a:r>
              <a:rPr/>
              <a:t>Only possible to measure the abundance of genes with complementary probes on the array</a:t>
            </a:r>
          </a:p>
          <a:p>
            <a:pPr lvl="1"/>
            <a:r>
              <a:rPr/>
              <a:t>RNA-seq has become widely popular as an alternative quantification approach and it has several theoretical advantages</a:t>
            </a:r>
          </a:p>
          <a:p>
            <a:pPr lvl="2"/>
            <a:r>
              <a:rPr/>
              <a:t>Able to quantify newly identified genes/transcripts</a:t>
            </a:r>
          </a:p>
          <a:p>
            <a:pPr lvl="2"/>
            <a:r>
              <a:rPr/>
              <a:t>Measure abundance of alternative isoforms</a:t>
            </a:r>
          </a:p>
          <a:p>
            <a:pPr lvl="2"/>
            <a:r>
              <a:rPr/>
              <a:t>Higher dynamic range of measurements</a:t>
            </a:r>
          </a:p>
        </p:txBody>
      </p:sp>
    </p:spTree>
  </p:cSld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extreme</a:t>
            </a:r>
            <a:r>
              <a:rPr/>
              <a:t> </a:t>
            </a:r>
            <a:r>
              <a:rPr/>
              <a:t>example</a:t>
            </a:r>
          </a:p>
        </p:txBody>
      </p:sp>
      <p:pic>
        <p:nvPicPr>
          <p:cNvPr descr="Lecture10_files/figure-pptx/unnamed-chunk-2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xvals,df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yvals,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0.3332257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xvals,df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yvals,</a:t>
            </a:r>
            <a:r>
              <a:rPr sz="1800">
                <a:solidFill>
                  <a:srgbClr val="902000"/>
                </a:solidFill>
                <a:latin typeface="Courier"/>
              </a:rPr>
              <a:t>method=</a:t>
            </a:r>
            <a:r>
              <a:rPr sz="1800">
                <a:solidFill>
                  <a:srgbClr val="4070A0"/>
                </a:solidFill>
                <a:latin typeface="Courier"/>
              </a:rPr>
              <a:t>"spearman"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[1] 0.272296</a:t>
            </a:r>
          </a:p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EPIC FAIL!</a:t>
            </a:r>
          </a:p>
        </p:txBody>
      </p:sp>
    </p:spTree>
  </p:cSld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Correlation</a:t>
            </a:r>
            <a:r>
              <a:rPr/>
              <a:t> </a:t>
            </a:r>
            <a:r>
              <a:rPr/>
              <a:t>only</a:t>
            </a:r>
            <a:r>
              <a:rPr/>
              <a:t> </a:t>
            </a:r>
            <a:r>
              <a:rPr/>
              <a:t>works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monotonic</a:t>
            </a:r>
            <a:r>
              <a:rPr/>
              <a:t> </a:t>
            </a:r>
            <a:r>
              <a:rPr/>
              <a:t>relationships</a:t>
            </a:r>
          </a:p>
        </p:txBody>
      </p:sp>
      <p:pic>
        <p:nvPicPr>
          <p:cNvPr descr="images/monotonic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311400"/>
            <a:ext cx="8229600" cy="3086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coefficient</a:t>
            </a:r>
            <a:r>
              <a:rPr/>
              <a:t> </a:t>
            </a:r>
            <a:r>
              <a:rPr/>
              <a:t>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When is a correlation “good”?</a:t>
            </a:r>
          </a:p>
          <a:p>
            <a:pPr lvl="2"/>
            <a:r>
              <a:rPr/>
              <a:t>coefficients are difficult to interpret in isolation</a:t>
            </a:r>
          </a:p>
          <a:p>
            <a:pPr lvl="2"/>
            <a:r>
              <a:rPr/>
              <a:t>The same correlation coefficient can be obtained with different data distributions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cor_coef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inner_join</a:t>
            </a:r>
            <a:r>
              <a:rPr sz="1800">
                <a:latin typeface="Courier"/>
              </a:rPr>
              <a:t>(rnaseq_long, array_long, </a:t>
            </a:r>
            <a:r>
              <a:rPr sz="1800">
                <a:solidFill>
                  <a:srgbClr val="902000"/>
                </a:solidFill>
                <a:latin typeface="Courier"/>
              </a:rPr>
              <a:t>by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"Gene"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"Tumour"</a:t>
            </a:r>
            <a:r>
              <a:rPr sz="1800">
                <a:latin typeface="Courier"/>
              </a:rPr>
              <a:t>),</a:t>
            </a:r>
            <a:br/>
            <a:r>
              <a:rPr sz="1800">
                <a:latin typeface="Courier"/>
              </a:rPr>
              <a:t>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suffix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"_R"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"_A"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(Gene)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sd</a:t>
            </a:r>
            <a:r>
              <a:rPr sz="1800">
                <a:latin typeface="Courier"/>
              </a:rPr>
              <a:t>(Expr_R) 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, </a:t>
            </a:r>
            <a:r>
              <a:rPr sz="1800" b="1">
                <a:solidFill>
                  <a:srgbClr val="007020"/>
                </a:solidFill>
                <a:latin typeface="Courier"/>
              </a:rPr>
              <a:t>sd</a:t>
            </a:r>
            <a:r>
              <a:rPr sz="1800">
                <a:latin typeface="Courier"/>
              </a:rPr>
              <a:t>(Expr_A) 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summarize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cor_coeff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cor</a:t>
            </a:r>
            <a:r>
              <a:rPr sz="1800">
                <a:latin typeface="Courier"/>
              </a:rPr>
              <a:t>(Expr_R, Expr_A,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Drop genes with low standard deviation</a:t>
            </a:r>
            <a:br/>
            <a:r>
              <a:rPr sz="1800">
                <a:latin typeface="Courier"/>
              </a:rPr>
              <a:t>cor_coef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10,872 x 2
##    Gene   cor_coeff
##    &lt;chr&gt;      &lt;dbl&gt;
##  1 A1CF       0.975
##  2 A2M        0.891
##  3 A4GALT    -0.300
##  4 AAAS       0.568
##  5 AACS       0.786
##  6 AADAC      0.877
##  7 AAGAB      0.657
##  8 AAK1       0.461
##  9 AAMP       0.436
## 10 AARS       0.571
## # … with 10,862 more rows</a:t>
            </a:r>
          </a:p>
        </p:txBody>
      </p:sp>
    </p:spTree>
  </p:cSld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Is</a:t>
            </a:r>
            <a:r>
              <a:rPr/>
              <a:t> </a:t>
            </a:r>
            <a:r>
              <a:rPr/>
              <a:t>good/bad</a:t>
            </a:r>
            <a:r>
              <a:rPr/>
              <a:t> </a:t>
            </a:r>
            <a:r>
              <a:rPr/>
              <a:t>correlation</a:t>
            </a:r>
            <a:r>
              <a:rPr/>
              <a:t> </a:t>
            </a:r>
            <a:r>
              <a:rPr/>
              <a:t>enough?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bot_cor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cor_coef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arrange</a:t>
            </a:r>
            <a:r>
              <a:rPr sz="1800">
                <a:latin typeface="Courier"/>
              </a:rPr>
              <a:t>(cor_coeff)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pull</a:t>
            </a:r>
            <a:r>
              <a:rPr sz="1800">
                <a:latin typeface="Courier"/>
              </a:rPr>
              <a:t>(Gene)</a:t>
            </a:r>
            <a:br/>
            <a:r>
              <a:rPr sz="1800">
                <a:latin typeface="Courier"/>
              </a:rPr>
              <a:t>top_cor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cor_coef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arrange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-</a:t>
            </a:r>
            <a:r>
              <a:rPr sz="1800">
                <a:latin typeface="Courier"/>
              </a:rPr>
              <a:t>cor_coeff)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pull</a:t>
            </a:r>
            <a:r>
              <a:rPr sz="1800">
                <a:latin typeface="Courier"/>
              </a:rPr>
              <a:t>(Gene)</a:t>
            </a:r>
            <a:br/>
            <a:r>
              <a:rPr sz="1800" i="1">
                <a:solidFill>
                  <a:srgbClr val="60A0B0"/>
                </a:solidFill>
                <a:latin typeface="Courier"/>
              </a:rPr>
              <a:t># get the gene with the lowest and highest correlation coefficient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long_exp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inner_join</a:t>
            </a:r>
            <a:r>
              <a:rPr sz="1800">
                <a:latin typeface="Courier"/>
              </a:rPr>
              <a:t>(rnaseq_long, array_long, </a:t>
            </a:r>
            <a:r>
              <a:rPr sz="1800">
                <a:solidFill>
                  <a:srgbClr val="902000"/>
                </a:solidFill>
                <a:latin typeface="Courier"/>
              </a:rPr>
              <a:t>by =</a:t>
            </a:r>
            <a:r>
              <a:rPr sz="1800"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"Gene"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4070A0"/>
                </a:solidFill>
                <a:latin typeface="Courier"/>
              </a:rPr>
              <a:t>"Tumour"</a:t>
            </a:r>
            <a:r>
              <a:rPr sz="1800">
                <a:latin typeface="Courier"/>
              </a:rPr>
              <a:t>))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(long_exp,Gene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latin typeface="Courier"/>
              </a:rPr>
              <a:t>bot_cor)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Expr.x,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Expr.y))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2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i="1">
                <a:solidFill>
                  <a:srgbClr val="60A0B0"/>
                </a:solidFill>
                <a:latin typeface="Courier"/>
              </a:rPr>
              <a:t># plot to compare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(long_exp,Gene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latin typeface="Courier"/>
              </a:rPr>
              <a:t>top_cor)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Expr.x,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Expr.y))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title=</a:t>
            </a:r>
            <a:r>
              <a:rPr sz="1800" b="1">
                <a:solidFill>
                  <a:srgbClr val="007020"/>
                </a:solidFill>
                <a:latin typeface="Courier"/>
              </a:rPr>
              <a:t>paste</a:t>
            </a:r>
            <a:r>
              <a:rPr sz="1800">
                <a:latin typeface="Courier"/>
              </a:rPr>
              <a:t>(top_cor,</a:t>
            </a:r>
            <a:r>
              <a:rPr sz="1800">
                <a:solidFill>
                  <a:srgbClr val="4070A0"/>
                </a:solidFill>
                <a:latin typeface="Courier"/>
              </a:rPr>
              <a:t>": Best correlated gene"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29-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correlation</a:t>
            </a:r>
          </a:p>
        </p:txBody>
      </p:sp>
      <p:pic>
        <p:nvPicPr>
          <p:cNvPr descr="images/cor_test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968500"/>
            <a:ext cx="8229600" cy="3784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Testing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significant</a:t>
            </a:r>
            <a:r>
              <a:rPr/>
              <a:t> </a:t>
            </a:r>
            <a:r>
              <a:rPr/>
              <a:t>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ACTB correlation is significant based on the small P value returned by cor.test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cor.test</a:t>
            </a:r>
            <a:r>
              <a:rPr sz="1800">
                <a:latin typeface="Courier"/>
              </a:rPr>
              <a:t>(actb_nolow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
##  Pearson's product-moment correlation
## 
## data:  actb_nolow$rnaseq and actb_nolow$array
## t = 7.9057, df = 26, p-value = 2.208e-08
## alternative hypothesis: true correlation is not equal to 0
## 95 percent confidence interval:
##  0.6807016 0.9238085
## sample estimates:
##       cor 
## 0.8403645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cor.test</a:t>
            </a:r>
            <a:r>
              <a:rPr sz="1800">
                <a:latin typeface="Courier"/>
              </a:rPr>
              <a:t>(actb_nolow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"spearman"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
##  Spearman's rank correlation rho
## 
## data:  actb_nolow$rnaseq and actb_nolow$array
## S = 848, p-value = 4.344e-06
## alternative hypothesis: true rho is not equal to 0
## sample estimates:
##       rho 
## 0.7679256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Dynamic</a:t>
            </a:r>
            <a:r>
              <a:rPr/>
              <a:t> </a:t>
            </a:r>
            <a:r>
              <a:rPr/>
              <a:t>range?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 ratio between the largest and smallest possible values of a quantity (or measurements)</a:t>
            </a:r>
          </a:p>
          <a:p>
            <a:pPr lvl="1"/>
            <a:r>
              <a:rPr/>
              <a:t>Digital techniques can theoretically measure values as low as zero although the meaning of zero depends on context</a:t>
            </a:r>
          </a:p>
          <a:p>
            <a:pPr lvl="2"/>
            <a:r>
              <a:rPr/>
              <a:t>Actual limits of RNA-seq depends on how much sequencing data was produced (sampling)</a:t>
            </a:r>
          </a:p>
          <a:p>
            <a:pPr lvl="1"/>
            <a:r>
              <a:rPr/>
              <a:t>Dynamic range of microarrays is relatively fixed due to the analog nature</a:t>
            </a:r>
          </a:p>
          <a:p>
            <a:pPr lvl="2"/>
            <a:r>
              <a:rPr/>
              <a:t>No distinction in measurements of true zero vs values near zero</a:t>
            </a:r>
          </a:p>
        </p:txBody>
      </p:sp>
    </p:spTree>
  </p:cSld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Tidying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output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Many R functions annoyingly (or conveniently) return an object with the result you need stored internally</a:t>
            </a:r>
          </a:p>
          <a:p>
            <a:pPr lvl="1"/>
            <a:r>
              <a:rPr/>
              <a:t>For cor.test, we can get the P value using </a:t>
            </a:r>
            <a:r>
              <a:rPr sz="1800">
                <a:latin typeface="Courier"/>
              </a:rPr>
              <a:t>cor.test(x,y)$p.value</a:t>
            </a:r>
            <a:r>
              <a:rPr/>
              <a:t> but this doesn’t play nicely with Tidyverse</a:t>
            </a:r>
          </a:p>
          <a:p>
            <a:pPr lvl="1"/>
            <a:r>
              <a:rPr/>
              <a:t>The </a:t>
            </a:r>
            <a:r>
              <a:rPr sz="1800">
                <a:latin typeface="Courier"/>
              </a:rPr>
              <a:t>broom</a:t>
            </a:r>
            <a:r>
              <a:rPr/>
              <a:t> library has functions to automatically tidy these results into data frames</a:t>
            </a:r>
          </a:p>
        </p:txBody>
      </p:sp>
    </p:spTree>
  </p:cSld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Making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tidy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broom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library</a:t>
            </a:r>
            <a:r>
              <a:rPr sz="1800">
                <a:latin typeface="Courier"/>
              </a:rPr>
              <a:t>(broom)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cor.test</a:t>
            </a:r>
            <a:r>
              <a:rPr sz="1800">
                <a:latin typeface="Courier"/>
              </a:rPr>
              <a:t>(actb_nolow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rnaseq, actb_nolow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array, </a:t>
            </a:r>
            <a:r>
              <a:rPr sz="1800">
                <a:solidFill>
                  <a:srgbClr val="902000"/>
                </a:solidFill>
                <a:latin typeface="Courier"/>
              </a:rPr>
              <a:t>method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"pearson"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tidy</a:t>
            </a:r>
            <a:r>
              <a:rPr sz="1800">
                <a:latin typeface="Courier"/>
              </a:rPr>
              <a:t>()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1 x 8
##   estimate statistic  p.value parameter conf.low conf.high method    alternative
##      &lt;dbl&gt;     &lt;dbl&gt;    &lt;dbl&gt;     &lt;int&gt;    &lt;dbl&gt;     &lt;dbl&gt; &lt;chr&gt;     &lt;chr&gt;      
## 1    0.840      7.91  2.21e-8        26    0.681     0.924 Pearson'… two.sided</a:t>
            </a:r>
          </a:p>
        </p:txBody>
      </p:sp>
    </p:spTree>
  </p:cSld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Apply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test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tidy</a:t>
            </a:r>
            <a:r>
              <a:rPr/>
              <a:t> </a:t>
            </a:r>
            <a:r>
              <a:rPr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Here we’ll combine the tidy function with a call to summarize such that the tidied test result creates new columns in our result</a:t>
            </a:r>
          </a:p>
          <a:p>
            <a:pPr lvl="1"/>
            <a:r>
              <a:rPr/>
              <a:t>Each test result is assigned to the corresponding row for our group (Gene)</a:t>
            </a:r>
          </a:p>
          <a:p>
            <a:pPr lvl="1"/>
            <a:r>
              <a:rPr/>
              <a:t>The “estimate” column is our correlation coefficient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 cor_sig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long_exp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(Gene)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summarize</a:t>
            </a:r>
            <a:r>
              <a:rPr sz="1800">
                <a:latin typeface="Courier"/>
              </a:rPr>
              <a:t>(</a:t>
            </a:r>
            <a:br/>
            <a:r>
              <a:rPr sz="1800"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tidy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cor.test</a:t>
            </a:r>
            <a:r>
              <a:rPr sz="1800">
                <a:latin typeface="Courier"/>
              </a:rPr>
              <a:t>(Expr.x,Expr.y)))</a:t>
            </a:r>
          </a:p>
        </p:txBody>
      </p:sp>
    </p:spTree>
  </p:cSld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These</a:t>
            </a:r>
            <a:r>
              <a:rPr/>
              <a:t> </a:t>
            </a:r>
            <a:r>
              <a:rPr/>
              <a:t>correlations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significant?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## # A tibble: 2 x 4
##   Gene    estimate statistic   p.value
##   &lt;chr&gt;      &lt;dbl&gt;     &lt;dbl&gt;     &lt;dbl&gt;
## 1 ANGPTL7    1        Inf    0        
## 2 PRKCE     -0.647     -4.72 0.0000472</a:t>
            </a:r>
          </a:p>
          <a:p>
            <a:pPr lvl="1"/>
            <a:r>
              <a:rPr/>
              <a:t>Significant correlations can be misleading for various reasons</a:t>
            </a:r>
          </a:p>
          <a:p>
            <a:pPr lvl="2"/>
            <a:r>
              <a:rPr/>
              <a:t>e.g. low variance in one or both variables</a:t>
            </a:r>
          </a:p>
          <a:p>
            <a:pPr lvl="2"/>
            <a:r>
              <a:rPr/>
              <a:t>beware correlation coefficients of exactly 1 or P values of exactly zero because if something seems too good to be true, you should know what that means!</a:t>
            </a:r>
          </a:p>
        </p:txBody>
      </p:sp>
    </p:spTree>
  </p:cSld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More</a:t>
            </a:r>
            <a:r>
              <a:rPr/>
              <a:t> </a:t>
            </a:r>
            <a:r>
              <a:rPr/>
              <a:t>exploration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means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long_exp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(Gene)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summarize</a:t>
            </a:r>
            <a:r>
              <a:rPr sz="1800">
                <a:latin typeface="Courier"/>
              </a:rPr>
              <a:t>(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902000"/>
                </a:solidFill>
                <a:latin typeface="Courier"/>
              </a:rPr>
              <a:t>mean_rnaseq=</a:t>
            </a:r>
            <a:r>
              <a:rPr sz="1800" b="1">
                <a:solidFill>
                  <a:srgbClr val="007020"/>
                </a:solidFill>
                <a:latin typeface="Courier"/>
              </a:rPr>
              <a:t>mean</a:t>
            </a:r>
            <a:r>
              <a:rPr sz="1800">
                <a:latin typeface="Courier"/>
              </a:rPr>
              <a:t>(Expr.x),</a:t>
            </a:r>
            <a:br/>
            <a:r>
              <a:rPr sz="1800">
                <a:latin typeface="Courier"/>
              </a:rPr>
              <a:t>  </a:t>
            </a:r>
            <a:r>
              <a:rPr sz="1800">
                <a:solidFill>
                  <a:srgbClr val="902000"/>
                </a:solidFill>
                <a:latin typeface="Courier"/>
              </a:rPr>
              <a:t>mean_array=</a:t>
            </a:r>
            <a:r>
              <a:rPr sz="1800" b="1">
                <a:solidFill>
                  <a:srgbClr val="007020"/>
                </a:solidFill>
                <a:latin typeface="Courier"/>
              </a:rPr>
              <a:t>mean</a:t>
            </a:r>
            <a:r>
              <a:rPr sz="1800">
                <a:latin typeface="Courier"/>
              </a:rPr>
              <a:t>(Expr.y))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(means,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4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Colouring</a:t>
            </a:r>
            <a:r>
              <a:rPr/>
              <a:t> </a:t>
            </a:r>
            <a:r>
              <a:rPr/>
              <a:t>by</a:t>
            </a:r>
            <a:r>
              <a:rPr/>
              <a:t> </a:t>
            </a:r>
            <a:r>
              <a:rPr/>
              <a:t>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all_summarized=</a:t>
            </a:r>
            <a:r>
              <a:rPr sz="1800" b="1">
                <a:solidFill>
                  <a:srgbClr val="007020"/>
                </a:solidFill>
                <a:latin typeface="Courier"/>
              </a:rPr>
              <a:t>inner_join</a:t>
            </a:r>
            <a:r>
              <a:rPr sz="1800">
                <a:latin typeface="Courier"/>
              </a:rPr>
              <a:t>(cor_sig,means,</a:t>
            </a:r>
            <a:r>
              <a:rPr sz="1800">
                <a:solidFill>
                  <a:srgbClr val="902000"/>
                </a:solidFill>
                <a:latin typeface="Courier"/>
              </a:rPr>
              <a:t>by=</a:t>
            </a:r>
            <a:r>
              <a:rPr sz="1800">
                <a:solidFill>
                  <a:srgbClr val="4070A0"/>
                </a:solidFill>
                <a:latin typeface="Courier"/>
              </a:rPr>
              <a:t>"Gene"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666666"/>
                </a:solidFill>
                <a:latin typeface="Courier"/>
              </a:rPr>
              <a:t>!</a:t>
            </a:r>
            <a:r>
              <a:rPr sz="1800" b="1">
                <a:solidFill>
                  <a:srgbClr val="007020"/>
                </a:solidFill>
                <a:latin typeface="Courier"/>
              </a:rPr>
              <a:t>is.na</a:t>
            </a:r>
            <a:r>
              <a:rPr sz="1800">
                <a:latin typeface="Courier"/>
              </a:rPr>
              <a:t>(estimate))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(all_summarized,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mean_array,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latin typeface="Courier"/>
              </a:rPr>
              <a:t>estimate))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5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Continuous</a:t>
            </a:r>
            <a:r>
              <a:rPr/>
              <a:t> </a:t>
            </a:r>
            <a:r>
              <a:rPr/>
              <a:t>colorblind-friendly</a:t>
            </a:r>
            <a:r>
              <a:rPr/>
              <a:t> </a:t>
            </a:r>
            <a:r>
              <a:rPr/>
              <a:t>colours</a:t>
            </a:r>
          </a:p>
        </p:txBody>
      </p:sp>
      <p:pic>
        <p:nvPicPr>
          <p:cNvPr descr="images/viridi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09700" y="1600200"/>
            <a:ext cx="63246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(all_summarized,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mean_array,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latin typeface="Courier"/>
              </a:rPr>
              <a:t>estimate))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scale_colour_viridis_c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Data</a:t>
            </a:r>
            <a:r>
              <a:rPr/>
              <a:t> </a:t>
            </a:r>
            <a:r>
              <a:rPr/>
              <a:t>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(array[,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)],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4 x 3
##   Gene   M1_LS1 D_LS21
##   &lt;chr&gt;   &lt;dbl&gt;  &lt;dbl&gt;
## 1 A1CF     9.47   9.79
## 2 A2M     10.8    9.76
## 3 A4GALT   2.16   2.16
## 4 A4GNT    2.16   2.16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(rnaseq[,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A070"/>
                </a:solidFill>
                <a:latin typeface="Courier"/>
              </a:rPr>
              <a:t>1</a:t>
            </a:r>
            <a:r>
              <a:rPr sz="1800">
                <a:solidFill>
                  <a:srgbClr val="666666"/>
                </a:solidFill>
                <a:latin typeface="Courier"/>
              </a:rPr>
              <a:t>:</a:t>
            </a:r>
            <a:r>
              <a:rPr sz="1800">
                <a:solidFill>
                  <a:srgbClr val="40A070"/>
                </a:solidFill>
                <a:latin typeface="Courier"/>
              </a:rPr>
              <a:t>3</a:t>
            </a:r>
            <a:r>
              <a:rPr sz="1800">
                <a:latin typeface="Courier"/>
              </a:rPr>
              <a:t>)],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4 x 3
##   Gene   M1_LS1 D_LS21
##   &lt;chr&gt;   &lt;dbl&gt;  &lt;dbl&gt;
## 1 MARC1   2.44    2.62
## 2 MARCH1  0.669   2.17
## 3 MARC2   3.40    3.28
## 4 MARCH2  4.94    5.48</a:t>
            </a:r>
          </a:p>
        </p:txBody>
      </p:sp>
    </p:spTree>
  </p:cSld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6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Significant</a:t>
            </a:r>
            <a:r>
              <a:rPr/>
              <a:t> </a:t>
            </a:r>
            <a:r>
              <a:rPr/>
              <a:t>points</a:t>
            </a:r>
            <a:r>
              <a:rPr/>
              <a:t> </a:t>
            </a:r>
            <a:r>
              <a:rPr/>
              <a:t>only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(all_summarized,p.value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A070"/>
                </a:solidFill>
                <a:latin typeface="Courier"/>
              </a:rPr>
              <a:t>0.05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mean_array,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latin typeface="Courier"/>
              </a:rPr>
              <a:t>estimate))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scale_colour_viridis_c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7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Restrict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moderate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high</a:t>
            </a:r>
            <a:r>
              <a:rPr/>
              <a:t> </a:t>
            </a:r>
            <a:r>
              <a:rPr/>
              <a:t>positive</a:t>
            </a:r>
            <a:r>
              <a:rPr/>
              <a:t> </a:t>
            </a:r>
            <a:r>
              <a:rPr/>
              <a:t>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(all_summarized,p.value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A070"/>
                </a:solidFill>
                <a:latin typeface="Courier"/>
              </a:rPr>
              <a:t>0.05</a:t>
            </a:r>
            <a:r>
              <a:rPr sz="1800">
                <a:latin typeface="Courier"/>
              </a:rPr>
              <a:t>,estimate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A070"/>
                </a:solidFill>
                <a:latin typeface="Courier"/>
              </a:rPr>
              <a:t>0.5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mean_array,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latin typeface="Courier"/>
              </a:rPr>
              <a:t>estimate))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scale_colour_viridis_c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8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Interpretation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Some of the highest correlation coefficients among genes with low expression in both the array and RNA-seq</a:t>
            </a:r>
          </a:p>
          <a:p>
            <a:pPr lvl="1"/>
            <a:r>
              <a:rPr/>
              <a:t>Are these outliers that we can justify removing?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(all_summarized,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geom_histogram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"white"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boundary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title=</a:t>
            </a:r>
            <a:r>
              <a:rPr sz="1800">
                <a:solidFill>
                  <a:srgbClr val="4070A0"/>
                </a:solidFill>
                <a:latin typeface="Courier"/>
              </a:rPr>
              <a:t>"RNA-seq mean expression"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39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(all_summarized,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mean_array))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geom_histogram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colour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"white"</a:t>
            </a:r>
            <a:r>
              <a:rPr sz="1800">
                <a:latin typeface="Courier"/>
              </a:rPr>
              <a:t>, </a:t>
            </a:r>
            <a:r>
              <a:rPr sz="1800">
                <a:solidFill>
                  <a:srgbClr val="902000"/>
                </a:solidFill>
                <a:latin typeface="Courier"/>
              </a:rPr>
              <a:t>boundary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A070"/>
                </a:solidFill>
                <a:latin typeface="Courier"/>
              </a:rPr>
              <a:t>0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title=</a:t>
            </a:r>
            <a:r>
              <a:rPr sz="1800">
                <a:solidFill>
                  <a:srgbClr val="4070A0"/>
                </a:solidFill>
                <a:latin typeface="Courier"/>
              </a:rPr>
              <a:t>"array mean expression"</a:t>
            </a:r>
            <a:r>
              <a:rPr sz="1800">
                <a:latin typeface="Courier"/>
              </a:rPr>
              <a:t>)</a:t>
            </a:r>
          </a:p>
        </p:txBody>
      </p:sp>
    </p:spTree>
  </p:cSld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40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We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have</a:t>
            </a:r>
            <a:r>
              <a:rPr/>
              <a:t> </a:t>
            </a:r>
            <a:r>
              <a:rPr/>
              <a:t>removed</a:t>
            </a:r>
            <a:r>
              <a:rPr/>
              <a:t> </a:t>
            </a:r>
            <a:r>
              <a:rPr/>
              <a:t>outliers</a:t>
            </a:r>
            <a:r>
              <a:rPr/>
              <a:t> </a:t>
            </a:r>
            <a:r>
              <a:rPr/>
              <a:t>first!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kept_summarized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(all_summarized,</a:t>
            </a:r>
            <a:br/>
            <a:r>
              <a:rPr sz="1800">
                <a:latin typeface="Courier"/>
              </a:rPr>
              <a:t>                         p.value</a:t>
            </a:r>
            <a:r>
              <a:rPr sz="1800">
                <a:solidFill>
                  <a:srgbClr val="666666"/>
                </a:solidFill>
                <a:latin typeface="Courier"/>
              </a:rPr>
              <a:t>&lt;</a:t>
            </a:r>
            <a:r>
              <a:rPr sz="1800">
                <a:solidFill>
                  <a:srgbClr val="40A070"/>
                </a:solidFill>
                <a:latin typeface="Courier"/>
              </a:rPr>
              <a:t>0.05</a:t>
            </a:r>
            <a:r>
              <a:rPr sz="1800">
                <a:latin typeface="Courier"/>
              </a:rPr>
              <a:t>,estimate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A070"/>
                </a:solidFill>
                <a:latin typeface="Courier"/>
              </a:rPr>
              <a:t>0.5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(mean_array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A070"/>
                </a:solidFill>
                <a:latin typeface="Courier"/>
              </a:rPr>
              <a:t>3.5</a:t>
            </a:r>
            <a:r>
              <a:rPr sz="1800">
                <a:latin typeface="Courier"/>
              </a:rPr>
              <a:t>,mean_rnaseq</a:t>
            </a:r>
            <a:r>
              <a:rPr sz="1800">
                <a:solidFill>
                  <a:srgbClr val="666666"/>
                </a:solidFill>
                <a:latin typeface="Courier"/>
              </a:rPr>
              <a:t>&gt;</a:t>
            </a:r>
            <a:r>
              <a:rPr sz="1800">
                <a:solidFill>
                  <a:srgbClr val="40A070"/>
                </a:solidFill>
                <a:latin typeface="Courier"/>
              </a:rPr>
              <a:t>2.5</a:t>
            </a:r>
            <a:r>
              <a:rPr sz="1800">
                <a:latin typeface="Courier"/>
              </a:rPr>
              <a:t>)</a:t>
            </a:r>
            <a:br/>
            <a:br/>
            <a:r>
              <a:rPr sz="1800" i="1">
                <a:solidFill>
                  <a:srgbClr val="60A0B0"/>
                </a:solidFill>
                <a:latin typeface="Courier"/>
              </a:rPr>
              <a:t>#plot it again with the outliers removed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(kept_summarized,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mean_rnaseq,</a:t>
            </a:r>
            <a:br/>
            <a:r>
              <a:rPr sz="1800">
                <a:latin typeface="Courier"/>
              </a:rPr>
              <a:t>       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mean_array,</a:t>
            </a:r>
            <a:br/>
            <a:r>
              <a:rPr sz="1800">
                <a:latin typeface="Courier"/>
              </a:rPr>
              <a:t>                           </a:t>
            </a:r>
            <a:r>
              <a:rPr sz="1800">
                <a:solidFill>
                  <a:srgbClr val="902000"/>
                </a:solidFill>
                <a:latin typeface="Courier"/>
              </a:rPr>
              <a:t>colour=</a:t>
            </a:r>
            <a:r>
              <a:rPr sz="1800">
                <a:latin typeface="Courier"/>
              </a:rPr>
              <a:t>estimate))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alpha=</a:t>
            </a:r>
            <a:r>
              <a:rPr sz="1800">
                <a:solidFill>
                  <a:srgbClr val="40A070"/>
                </a:solidFill>
                <a:latin typeface="Courier"/>
              </a:rPr>
              <a:t>0.2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theme_cowplot</a:t>
            </a:r>
            <a:r>
              <a:rPr sz="1800">
                <a:latin typeface="Courier"/>
              </a:rPr>
              <a:t>()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scale_colour_viridis_c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Convenient</a:t>
            </a:r>
            <a:r>
              <a:rPr/>
              <a:t> </a:t>
            </a:r>
            <a:r>
              <a:rPr/>
              <a:t>long</a:t>
            </a:r>
            <a:r>
              <a:rPr/>
              <a:t> </a:t>
            </a:r>
            <a:r>
              <a:rPr/>
              <a:t>format</a:t>
            </a:r>
            <a:r>
              <a:rPr/>
              <a:t> </a:t>
            </a:r>
            <a:r>
              <a:rPr/>
              <a:t>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(array_long,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4 x 3
##   Gene  Tumour  Expr
##   &lt;chr&gt; &lt;chr&gt;  &lt;dbl&gt;
## 1 A1CF  M1_LS1  9.47
## 2 A1CF  D_LS21  9.79
## 3 A1CF  A_MK11  9.61
## 4 A1CF  A_MK12 10.6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(rnaseq_long,</a:t>
            </a:r>
            <a:r>
              <a:rPr sz="1800">
                <a:solidFill>
                  <a:srgbClr val="40A070"/>
                </a:solidFill>
                <a:latin typeface="Courier"/>
              </a:rPr>
              <a:t>4</a:t>
            </a:r>
            <a:r>
              <a:rPr sz="1800">
                <a:latin typeface="Courier"/>
              </a:rPr>
              <a:t>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4 x 3
##   Gene  Tumour  Expr
##   &lt;chr&gt; &lt;chr&gt;  &lt;dbl&gt;
## 1 MARC1 M1_LS1  2.44
## 2 MARC1 D_LS21  2.62
## 3 MARC1 A_MK11  1.23
## 4 MARC1 A_MK12  3.13</a:t>
            </a:r>
          </a:p>
        </p:txBody>
      </p:sp>
    </p:spTree>
  </p:cSld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41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Sanity</a:t>
            </a:r>
            <a:r>
              <a:rPr/>
              <a:t> </a:t>
            </a:r>
            <a:r>
              <a:rPr/>
              <a:t>check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remaining</a:t>
            </a:r>
            <a:r>
              <a:rPr/>
              <a:t> </a:t>
            </a:r>
            <a:r>
              <a:rPr/>
              <a:t>gene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kept_summarized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arrange</a:t>
            </a:r>
            <a:r>
              <a:rPr sz="1800">
                <a:latin typeface="Courier"/>
              </a:rPr>
              <a:t>(mean_rnaseq)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select</a:t>
            </a:r>
            <a:r>
              <a:rPr sz="1800">
                <a:latin typeface="Courier"/>
              </a:rPr>
              <a:t>(Gene,estimate,p.value)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head</a:t>
            </a:r>
            <a:r>
              <a:rPr sz="1800">
                <a:latin typeface="Courier"/>
              </a:rPr>
              <a:t>()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6 x 3
##   Gene     estimate  p.value
##   &lt;chr&gt;       &lt;dbl&gt;    &lt;dbl&gt;
## 1 PDP1        0.567 5.78e- 4
## 2 KIAA1107    0.837 1.24e- 9
## 3 SLC12A2     0.741 8.24e- 7
## 4 ECEL1       0.968 3.98e-20
## 5 TULP4       0.686 1.06e- 5
## 6 PALMD       0.841 9.23e-10</a:t>
            </a:r>
          </a:p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(long_exp,Gene</a:t>
            </a:r>
            <a:r>
              <a:rPr sz="1800">
                <a:solidFill>
                  <a:srgbClr val="666666"/>
                </a:solidFill>
                <a:latin typeface="Courier"/>
              </a:rPr>
              <a:t>==</a:t>
            </a:r>
            <a:r>
              <a:rPr sz="1800">
                <a:solidFill>
                  <a:srgbClr val="4070A0"/>
                </a:solidFill>
                <a:latin typeface="Courier"/>
              </a:rPr>
              <a:t>"PDP1"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x=</a:t>
            </a:r>
            <a:r>
              <a:rPr sz="1800">
                <a:latin typeface="Courier"/>
              </a:rPr>
              <a:t>Expr.x,</a:t>
            </a:r>
            <a:r>
              <a:rPr sz="1800">
                <a:solidFill>
                  <a:srgbClr val="902000"/>
                </a:solidFill>
                <a:latin typeface="Courier"/>
              </a:rPr>
              <a:t>y=</a:t>
            </a:r>
            <a:r>
              <a:rPr sz="1800">
                <a:latin typeface="Courier"/>
              </a:rPr>
              <a:t>Expr.y))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geom_point</a:t>
            </a:r>
            <a:r>
              <a:rPr sz="1800">
                <a:latin typeface="Courier"/>
              </a:rPr>
              <a:t>()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labs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title=</a:t>
            </a:r>
            <a:r>
              <a:rPr sz="1800" b="1">
                <a:solidFill>
                  <a:srgbClr val="007020"/>
                </a:solidFill>
                <a:latin typeface="Courier"/>
              </a:rPr>
              <a:t>paste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"PDP1"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": Best correlated gene"</a:t>
            </a:r>
            <a:r>
              <a:rPr sz="1800">
                <a:latin typeface="Courier"/>
              </a:rPr>
              <a:t>))</a:t>
            </a:r>
          </a:p>
        </p:txBody>
      </p:sp>
    </p:spTree>
  </p:cSld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42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Extremely high/low correlation coefficients with significant P values may still be misleading</a:t>
            </a:r>
          </a:p>
          <a:p>
            <a:pPr lvl="2"/>
            <a:r>
              <a:rPr/>
              <a:t>Values with very low variability or near the bottom of the dynamic range of either technique can’t be trusted</a:t>
            </a:r>
          </a:p>
          <a:p>
            <a:pPr lvl="1"/>
            <a:r>
              <a:rPr/>
              <a:t>Removing outliers from our data leaves us with a data set with more meaningful correlations</a:t>
            </a:r>
          </a:p>
        </p:txBody>
      </p:sp>
    </p:spTree>
  </p:cSld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Hypothesis</a:t>
            </a:r>
            <a:r>
              <a:rPr/>
              <a:t> </a:t>
            </a:r>
            <a:r>
              <a:rPr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Thus far we’ve focused on tests of linear or monotonic relationships between continuous variables</a:t>
            </a:r>
          </a:p>
          <a:p>
            <a:pPr lvl="1"/>
            <a:r>
              <a:rPr/>
              <a:t>Our hypothesis with these tests is that the two variables being compared are related</a:t>
            </a:r>
          </a:p>
          <a:p>
            <a:pPr lvl="2"/>
            <a:r>
              <a:rPr/>
              <a:t>Array and RNA-seq are meant to give the same information so this is a sensible hypothesis</a:t>
            </a:r>
          </a:p>
          <a:p>
            <a:pPr lvl="1"/>
            <a:r>
              <a:rPr/>
              <a:t>Another more common hypothesis is that variables have different averages (means) between two or more groups</a:t>
            </a:r>
          </a:p>
        </p:txBody>
      </p:sp>
    </p:spTree>
  </p:cSld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Simple</a:t>
            </a:r>
            <a:r>
              <a:rPr/>
              <a:t> </a:t>
            </a:r>
            <a:r>
              <a:rPr/>
              <a:t>gene</a:t>
            </a:r>
            <a:r>
              <a:rPr/>
              <a:t> </a:t>
            </a:r>
            <a:r>
              <a:rPr/>
              <a:t>expression</a:t>
            </a:r>
            <a:r>
              <a:rPr/>
              <a:t> </a:t>
            </a:r>
            <a:r>
              <a:rPr/>
              <a:t>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These data are from tumour samples from 33 patients (17 female, 16 male)</a:t>
            </a:r>
          </a:p>
          <a:p>
            <a:pPr lvl="1"/>
            <a:r>
              <a:rPr/>
              <a:t>It’s reasonable to hypothesize that some genes (e.g. those on the sex chromosomes) will differ in their expression between M and F tumours</a:t>
            </a:r>
          </a:p>
        </p:txBody>
      </p:sp>
    </p:spTree>
  </p:cSld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Single</a:t>
            </a:r>
            <a:r>
              <a:rPr/>
              <a:t> </a:t>
            </a:r>
            <a:r>
              <a:rPr/>
              <a:t>gene:</a:t>
            </a:r>
            <a:r>
              <a:rPr/>
              <a:t> </a:t>
            </a:r>
            <a:r>
              <a:rPr/>
              <a:t>ATRX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Arbitrarily picking a gene on chromosome X: DDX3X shows a possible difference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ddx3x_expr &lt;-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>
                <a:latin typeface="Courier"/>
              </a:rPr>
              <a:t>rnaseq_wide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select</a:t>
            </a:r>
            <a:r>
              <a:rPr sz="1800">
                <a:latin typeface="Courier"/>
              </a:rPr>
              <a:t>(Tumour, DDX3X)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left_join</a:t>
            </a:r>
            <a:r>
              <a:rPr sz="1800">
                <a:latin typeface="Courier"/>
              </a:rPr>
              <a:t>(metadata, </a:t>
            </a:r>
            <a:r>
              <a:rPr sz="1800">
                <a:solidFill>
                  <a:srgbClr val="902000"/>
                </a:solidFill>
                <a:latin typeface="Courier"/>
              </a:rPr>
              <a:t>by =</a:t>
            </a:r>
            <a:r>
              <a:rPr sz="1800">
                <a:latin typeface="Courier"/>
              </a:rPr>
              <a:t> </a:t>
            </a:r>
            <a:r>
              <a:rPr sz="1800">
                <a:solidFill>
                  <a:srgbClr val="4070A0"/>
                </a:solidFill>
                <a:latin typeface="Courier"/>
              </a:rPr>
              <a:t>"Tumour"</a:t>
            </a:r>
            <a:r>
              <a:rPr sz="1800">
                <a:latin typeface="Courier"/>
              </a:rPr>
              <a:t>)</a:t>
            </a:r>
            <a:br/>
            <a:br/>
            <a:r>
              <a:rPr sz="1800" b="1">
                <a:solidFill>
                  <a:srgbClr val="007020"/>
                </a:solidFill>
                <a:latin typeface="Courier"/>
              </a:rPr>
              <a:t>ggplot</a:t>
            </a:r>
            <a:r>
              <a:rPr sz="1800">
                <a:latin typeface="Courier"/>
              </a:rPr>
              <a:t>(ddx3x_expr, </a:t>
            </a:r>
            <a:r>
              <a:rPr sz="1800" b="1">
                <a:solidFill>
                  <a:srgbClr val="007020"/>
                </a:solidFill>
                <a:latin typeface="Courier"/>
              </a:rPr>
              <a:t>aes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x =</a:t>
            </a:r>
            <a:r>
              <a:rPr sz="1800">
                <a:latin typeface="Courier"/>
              </a:rPr>
              <a:t> Sex, </a:t>
            </a:r>
            <a:r>
              <a:rPr sz="1800">
                <a:solidFill>
                  <a:srgbClr val="902000"/>
                </a:solidFill>
                <a:latin typeface="Courier"/>
              </a:rPr>
              <a:t>y =</a:t>
            </a:r>
            <a:r>
              <a:rPr sz="1800">
                <a:latin typeface="Courier"/>
              </a:rPr>
              <a:t> DDX3X))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geom_boxplot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902000"/>
                </a:solidFill>
                <a:latin typeface="Courier"/>
              </a:rPr>
              <a:t>outlier.shape=</a:t>
            </a:r>
            <a:r>
              <a:rPr sz="1800">
                <a:solidFill>
                  <a:srgbClr val="007020"/>
                </a:solidFill>
                <a:latin typeface="Courier"/>
              </a:rPr>
              <a:t>NA</a:t>
            </a:r>
            <a:r>
              <a:rPr sz="1800">
                <a:latin typeface="Courier"/>
              </a:rPr>
              <a:t>) </a:t>
            </a:r>
            <a:r>
              <a:rPr sz="1800">
                <a:solidFill>
                  <a:srgbClr val="666666"/>
                </a:solidFill>
                <a:latin typeface="Courier"/>
              </a:rPr>
              <a:t>+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geom_quasirandom</a:t>
            </a:r>
            <a:r>
              <a:rPr sz="1800">
                <a:latin typeface="Courier"/>
              </a:rPr>
              <a:t>()</a:t>
            </a:r>
          </a:p>
        </p:txBody>
      </p:sp>
    </p:spTree>
  </p:cSld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ecture10_files/figure-pptx/unnamed-chunk-43-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39900" y="1600200"/>
            <a:ext cx="5664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Wilcoxon</a:t>
            </a:r>
            <a:r>
              <a:rPr/>
              <a:t> </a:t>
            </a:r>
            <a:r>
              <a:rPr/>
              <a:t>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>
                <a:latin typeface="Courier"/>
              </a:rPr>
              <a:t>wt_out =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wilcox.test</a:t>
            </a:r>
            <a:r>
              <a:rPr sz="1800">
                <a:latin typeface="Courier"/>
              </a:rPr>
              <a:t>(ddx3x_expr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DDX3X </a:t>
            </a:r>
            <a:r>
              <a:rPr sz="1800">
                <a:solidFill>
                  <a:srgbClr val="666666"/>
                </a:solidFill>
                <a:latin typeface="Courier"/>
              </a:rPr>
              <a:t>~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>
                <a:latin typeface="Courier"/>
              </a:rPr>
              <a:t>ddx3x_expr</a:t>
            </a:r>
            <a:r>
              <a:rPr sz="1800">
                <a:solidFill>
                  <a:srgbClr val="666666"/>
                </a:solidFill>
                <a:latin typeface="Courier"/>
              </a:rPr>
              <a:t>$</a:t>
            </a:r>
            <a:r>
              <a:rPr sz="1800">
                <a:latin typeface="Courier"/>
              </a:rPr>
              <a:t>Sex)</a:t>
            </a:r>
            <a:br/>
            <a:r>
              <a:rPr sz="1800" b="1">
                <a:solidFill>
                  <a:srgbClr val="007020"/>
                </a:solidFill>
                <a:latin typeface="Courier"/>
              </a:rPr>
              <a:t>tidy</a:t>
            </a:r>
            <a:r>
              <a:rPr sz="1800">
                <a:latin typeface="Courier"/>
              </a:rPr>
              <a:t>(wt_out)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1 x 4
##   statistic    p.value method                       alternative
##       &lt;dbl&gt;      &lt;dbl&gt; &lt;chr&gt;                        &lt;chr&gt;      
## 1       250 0.00000761 Wilcoxon rank sum exact test two.sided</a:t>
            </a:r>
          </a:p>
        </p:txBody>
      </p:sp>
    </p:spTree>
  </p:cSld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Statistical</a:t>
            </a:r>
            <a:r>
              <a:rPr/>
              <a:t> </a:t>
            </a:r>
            <a:r>
              <a:rPr/>
              <a:t>test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differences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Wilcoxon rank sum test is a nonparametric test for different means</a:t>
            </a:r>
          </a:p>
          <a:p>
            <a:pPr lvl="1"/>
            <a:r>
              <a:rPr/>
              <a:t>Sudent’s T test is a paramteric test for different means</a:t>
            </a:r>
          </a:p>
          <a:p>
            <a:pPr lvl="1"/>
            <a:r>
              <a:rPr/>
              <a:t>Parametric tests make certain assumptions about the distribution whereas non-parametric tests don’t</a:t>
            </a:r>
          </a:p>
          <a:p>
            <a:pPr lvl="1"/>
            <a:r>
              <a:rPr/>
              <a:t>This means that the result of a test (P value, coefficient) is not meaningful if those assumptions are not met</a:t>
            </a:r>
          </a:p>
          <a:p>
            <a:pPr lvl="1"/>
            <a:r>
              <a:rPr/>
              <a:t>When in doubt: use a non-parametric test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Aside:</a:t>
            </a:r>
            <a:r>
              <a:rPr/>
              <a:t> </a:t>
            </a:r>
            <a:r>
              <a:rPr/>
              <a:t>Excel</a:t>
            </a:r>
            <a:r>
              <a:rPr/>
              <a:t> </a:t>
            </a:r>
            <a:r>
              <a:rPr/>
              <a:t>thinks</a:t>
            </a:r>
            <a:r>
              <a:rPr/>
              <a:t> </a:t>
            </a:r>
            <a:r>
              <a:rPr/>
              <a:t>these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1270000" indent="0">
              <a:buNone/>
            </a:pPr>
            <a:r>
              <a:rPr sz="1800" b="1">
                <a:solidFill>
                  <a:srgbClr val="007020"/>
                </a:solidFill>
                <a:latin typeface="Courier"/>
              </a:rPr>
              <a:t>group_by</a:t>
            </a:r>
            <a:r>
              <a:rPr sz="1800">
                <a:latin typeface="Courier"/>
              </a:rPr>
              <a:t>(array_long,Gene)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filter</a:t>
            </a:r>
            <a:r>
              <a:rPr sz="1800">
                <a:latin typeface="Courier"/>
              </a:rPr>
              <a:t>(Gene </a:t>
            </a:r>
            <a:r>
              <a:rPr sz="1800">
                <a:solidFill>
                  <a:srgbClr val="666666"/>
                </a:solidFill>
                <a:latin typeface="Courier"/>
              </a:rPr>
              <a:t>%in%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r>
              <a:rPr sz="1800" b="1">
                <a:solidFill>
                  <a:srgbClr val="007020"/>
                </a:solidFill>
                <a:latin typeface="Courier"/>
              </a:rPr>
              <a:t>c</a:t>
            </a:r>
            <a:r>
              <a:rPr sz="1800">
                <a:latin typeface="Courier"/>
              </a:rPr>
              <a:t>(</a:t>
            </a:r>
            <a:r>
              <a:rPr sz="1800">
                <a:solidFill>
                  <a:srgbClr val="4070A0"/>
                </a:solidFill>
                <a:latin typeface="Courier"/>
              </a:rPr>
              <a:t>"SEPT9"</a:t>
            </a:r>
            <a:r>
              <a:rPr sz="1800">
                <a:latin typeface="Courier"/>
              </a:rPr>
              <a:t>,</a:t>
            </a:r>
            <a:r>
              <a:rPr sz="1800">
                <a:solidFill>
                  <a:srgbClr val="4070A0"/>
                </a:solidFill>
                <a:latin typeface="Courier"/>
              </a:rPr>
              <a:t>"MARCH1"</a:t>
            </a:r>
            <a:r>
              <a:rPr sz="1800">
                <a:latin typeface="Courier"/>
              </a:rPr>
              <a:t>)) </a:t>
            </a:r>
            <a:r>
              <a:rPr sz="1800">
                <a:solidFill>
                  <a:srgbClr val="666666"/>
                </a:solidFill>
                <a:latin typeface="Courier"/>
              </a:rPr>
              <a:t>%&gt;%</a:t>
            </a:r>
            <a:r>
              <a:rPr sz="1800">
                <a:solidFill>
                  <a:srgbClr val="4070A0"/>
                </a:solidFill>
                <a:latin typeface="Courier"/>
              </a:rPr>
              <a:t> </a:t>
            </a:r>
            <a:br/>
            <a:r>
              <a:rPr sz="1800">
                <a:solidFill>
                  <a:srgbClr val="4070A0"/>
                </a:solidFill>
                <a:latin typeface="Courier"/>
              </a:rPr>
              <a:t>  </a:t>
            </a:r>
            <a:r>
              <a:rPr sz="1800" b="1">
                <a:solidFill>
                  <a:srgbClr val="007020"/>
                </a:solidFill>
                <a:latin typeface="Courier"/>
              </a:rPr>
              <a:t>slice_head</a:t>
            </a:r>
            <a:r>
              <a:rPr sz="1800">
                <a:latin typeface="Courier"/>
              </a:rPr>
              <a:t>()</a:t>
            </a:r>
          </a:p>
          <a:p>
            <a:pPr lvl="0" marL="1270000" indent="0">
              <a:buNone/>
            </a:pPr>
            <a:r>
              <a:rPr sz="1800">
                <a:latin typeface="Courier"/>
              </a:rPr>
              <a:t>## # A tibble: 2 x 3
## # Groups:   Gene [2]
##   Gene   Tumour  Expr
##   &lt;chr&gt;  &lt;chr&gt;  &lt;dbl&gt;
## 1 MARCH1 M1_LS1  6.36
## 2 SEPT9  M1_LS1  6.66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Easy</a:t>
            </a:r>
            <a:r>
              <a:rPr/>
              <a:t> </a:t>
            </a:r>
            <a:r>
              <a:rPr/>
              <a:t>fix,</a:t>
            </a:r>
            <a:r>
              <a:rPr/>
              <a:t> </a:t>
            </a:r>
            <a:r>
              <a:rPr/>
              <a:t>right?</a:t>
            </a:r>
          </a:p>
        </p:txBody>
      </p:sp>
      <p:pic>
        <p:nvPicPr>
          <p:cNvPr descr="images/gene_name_dat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38300" y="1600200"/>
            <a:ext cx="58674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MBB 243 - Lecture 10</dc:title>
  <dc:creator>Ryan Morin</dc:creator>
  <cp:keywords/>
  <dcterms:created xsi:type="dcterms:W3CDTF">2022-03-30T19:51:13Z</dcterms:created>
  <dcterms:modified xsi:type="dcterms:W3CDTF">2022-03-30T19:51:13Z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2022/03/30</vt:lpwstr>
  </property>
  <property fmtid="{D5CDD505-2E9C-101B-9397-08002B2CF9AE}" pid="3" name="output">
    <vt:lpwstr/>
  </property>
</Properties>
</file>